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66"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72" d="100"/>
          <a:sy n="72"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B02557A-7053-4340-A874-8AB926A8EDA1}" type="datetimeFigureOut">
              <a:rPr lang="en-US" smtClean="0"/>
              <a:t>6/3/2020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FAEF9944-A4F6-4C59-AEBD-678D6480B8EA}"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541127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518816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0276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1534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239841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422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6003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748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737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88016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504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680972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smtClean="0"/>
              <a:t>6/3/2020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6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smtClean="0"/>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8747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2557A-7053-4340-A874-8AB926A8EDA1}" type="datetimeFigureOut">
              <a:rPr lang="en-US" smtClean="0"/>
              <a:t>6/3/2020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42739178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6542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86335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02557A-7053-4340-A874-8AB926A8EDA1}" type="datetimeFigureOut">
              <a:rPr lang="en-US" smtClean="0"/>
              <a:pPr/>
              <a:t>6/3/2020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551399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1999" cy="6858000"/>
          </a:xfrm>
        </p:spPr>
        <p:txBody>
          <a:bodyPr>
            <a:normAutofit fontScale="90000"/>
          </a:bodyPr>
          <a:lstStyle/>
          <a:p>
            <a:pPr algn="ctr"/>
            <a:br>
              <a:rPr lang="en-ZA" sz="8000" b="1" dirty="0">
                <a:solidFill>
                  <a:srgbClr val="FF0000"/>
                </a:solidFill>
              </a:rPr>
            </a:br>
            <a:br>
              <a:rPr lang="en-ZA" sz="8000" b="1" dirty="0">
                <a:solidFill>
                  <a:srgbClr val="FF0000"/>
                </a:solidFill>
              </a:rPr>
            </a:br>
            <a:br>
              <a:rPr lang="en-ZA" sz="8000" b="1" dirty="0">
                <a:solidFill>
                  <a:srgbClr val="FF0000"/>
                </a:solidFill>
              </a:rPr>
            </a:br>
            <a:br>
              <a:rPr lang="en-ZA" sz="8000" b="1" dirty="0">
                <a:solidFill>
                  <a:srgbClr val="FF0000"/>
                </a:solidFill>
              </a:rPr>
            </a:br>
            <a:br>
              <a:rPr lang="en-ZA" sz="8000" b="1" dirty="0">
                <a:solidFill>
                  <a:srgbClr val="FF0000"/>
                </a:solidFill>
              </a:rPr>
            </a:br>
            <a:r>
              <a:rPr lang="en-ZA" sz="4000" b="1" dirty="0">
                <a:solidFill>
                  <a:srgbClr val="FF0000"/>
                </a:solidFill>
              </a:rPr>
              <a:t>NDOLA TRUST SCHOOL</a:t>
            </a:r>
            <a:br>
              <a:rPr lang="en-ZA" sz="4000" b="1" dirty="0">
                <a:solidFill>
                  <a:srgbClr val="FF0000"/>
                </a:solidFill>
              </a:rPr>
            </a:br>
            <a:r>
              <a:rPr lang="en-ZA" sz="4000" b="1" dirty="0">
                <a:solidFill>
                  <a:srgbClr val="FF0000"/>
                </a:solidFill>
              </a:rPr>
              <a:t>GRADE 8</a:t>
            </a:r>
            <a:br>
              <a:rPr lang="en-ZA" sz="4000" b="1" dirty="0">
                <a:solidFill>
                  <a:srgbClr val="FF0000"/>
                </a:solidFill>
              </a:rPr>
            </a:br>
            <a:r>
              <a:rPr lang="en-ZA" sz="4400" b="1" dirty="0">
                <a:solidFill>
                  <a:srgbClr val="FF0000"/>
                </a:solidFill>
              </a:rPr>
              <a:t>ENGLISH LANGUAGE</a:t>
            </a:r>
            <a:br>
              <a:rPr lang="en-ZA" sz="4400" b="1" dirty="0">
                <a:solidFill>
                  <a:srgbClr val="FF0000"/>
                </a:solidFill>
              </a:rPr>
            </a:br>
            <a:r>
              <a:rPr lang="en-ZA" sz="4400" b="1" dirty="0">
                <a:solidFill>
                  <a:srgbClr val="FF0000"/>
                </a:solidFill>
              </a:rPr>
              <a:t>CONDITIONS</a:t>
            </a:r>
            <a:br>
              <a:rPr lang="en-ZA" sz="6000" b="1" dirty="0">
                <a:solidFill>
                  <a:srgbClr val="FF0000"/>
                </a:solidFill>
              </a:rPr>
            </a:br>
            <a:br>
              <a:rPr lang="en-ZA" sz="8000" b="1" dirty="0">
                <a:solidFill>
                  <a:srgbClr val="FF0000"/>
                </a:solidFill>
              </a:rPr>
            </a:br>
            <a:br>
              <a:rPr lang="en-ZA" b="1" dirty="0">
                <a:solidFill>
                  <a:srgbClr val="FF0000"/>
                </a:solidFill>
              </a:rPr>
            </a:br>
            <a:endParaRPr lang="en-ZA" b="1" dirty="0">
              <a:solidFill>
                <a:srgbClr val="FF0000"/>
              </a:solidFill>
            </a:endParaRPr>
          </a:p>
        </p:txBody>
      </p:sp>
      <p:pic>
        <p:nvPicPr>
          <p:cNvPr id="3" name="Picture 2">
            <a:extLst>
              <a:ext uri="{FF2B5EF4-FFF2-40B4-BE49-F238E27FC236}">
                <a16:creationId xmlns:a16="http://schemas.microsoft.com/office/drawing/2014/main" id="{60CB8B6C-E66A-4E8F-9CFC-6E103BDEC52A}"/>
              </a:ext>
            </a:extLst>
          </p:cNvPr>
          <p:cNvPicPr/>
          <p:nvPr/>
        </p:nvPicPr>
        <p:blipFill>
          <a:blip r:embed="rId2"/>
          <a:srcRect/>
          <a:stretch>
            <a:fillRect/>
          </a:stretch>
        </p:blipFill>
        <p:spPr bwMode="auto">
          <a:xfrm>
            <a:off x="10275198" y="1376362"/>
            <a:ext cx="1572246" cy="1658386"/>
          </a:xfrm>
          <a:prstGeom prst="rect">
            <a:avLst/>
          </a:prstGeom>
          <a:noFill/>
          <a:ln w="9525" algn="in">
            <a:miter lim="800000"/>
            <a:headEnd/>
            <a:tailEnd/>
          </a:ln>
        </p:spPr>
      </p:pic>
      <p:pic>
        <p:nvPicPr>
          <p:cNvPr id="5" name="Picture 4">
            <a:extLst>
              <a:ext uri="{FF2B5EF4-FFF2-40B4-BE49-F238E27FC236}">
                <a16:creationId xmlns:a16="http://schemas.microsoft.com/office/drawing/2014/main" id="{E3FE2D54-65A5-4174-9E29-C0453231C3EC}"/>
              </a:ext>
            </a:extLst>
          </p:cNvPr>
          <p:cNvPicPr/>
          <p:nvPr/>
        </p:nvPicPr>
        <p:blipFill>
          <a:blip r:embed="rId2"/>
          <a:srcRect/>
          <a:stretch>
            <a:fillRect/>
          </a:stretch>
        </p:blipFill>
        <p:spPr bwMode="auto">
          <a:xfrm>
            <a:off x="210171" y="1376362"/>
            <a:ext cx="1572246" cy="1658386"/>
          </a:xfrm>
          <a:prstGeom prst="rect">
            <a:avLst/>
          </a:prstGeom>
          <a:noFill/>
          <a:ln w="9525" algn="in">
            <a:miter lim="800000"/>
            <a:headEnd/>
            <a:tailEnd/>
          </a:ln>
        </p:spPr>
      </p:pic>
    </p:spTree>
    <p:extLst>
      <p:ext uri="{BB962C8B-B14F-4D97-AF65-F5344CB8AC3E}">
        <p14:creationId xmlns:p14="http://schemas.microsoft.com/office/powerpoint/2010/main" val="1280506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572" y="580571"/>
            <a:ext cx="10107700" cy="5509333"/>
          </a:xfrm>
        </p:spPr>
        <p:txBody>
          <a:bodyPr>
            <a:normAutofit/>
          </a:bodyPr>
          <a:lstStyle/>
          <a:p>
            <a:r>
              <a:rPr lang="en-ZA" sz="2800" b="1" dirty="0"/>
              <a:t>MAIN CLAUSE					IF-CLAUSE</a:t>
            </a:r>
          </a:p>
          <a:p>
            <a:r>
              <a:rPr lang="en-ZA" sz="2800" dirty="0"/>
              <a:t>1. enjoy yourself						go to the party</a:t>
            </a:r>
          </a:p>
          <a:p>
            <a:r>
              <a:rPr lang="en-ZA" sz="2800" dirty="0"/>
              <a:t>2. lend money							go to the party</a:t>
            </a:r>
          </a:p>
          <a:p>
            <a:r>
              <a:rPr lang="en-ZA" sz="2800" dirty="0"/>
              <a:t>3. win the race						fall over</a:t>
            </a:r>
          </a:p>
          <a:p>
            <a:r>
              <a:rPr lang="en-ZA" sz="2800" dirty="0"/>
              <a:t>4. die 									not rush to the hospital</a:t>
            </a:r>
          </a:p>
          <a:p>
            <a:r>
              <a:rPr lang="en-ZA" sz="2800" dirty="0"/>
              <a:t>5. buy a house 						get a loan</a:t>
            </a:r>
          </a:p>
          <a:p>
            <a:r>
              <a:rPr lang="en-ZA" sz="2800" dirty="0"/>
              <a:t>6. not be in trouble 					listen to us</a:t>
            </a:r>
          </a:p>
          <a:p>
            <a:r>
              <a:rPr lang="en-ZA" sz="2800" dirty="0"/>
              <a:t>7. accident not occur					the brakes work properly. </a:t>
            </a:r>
          </a:p>
        </p:txBody>
      </p:sp>
    </p:spTree>
    <p:extLst>
      <p:ext uri="{BB962C8B-B14F-4D97-AF65-F5344CB8AC3E}">
        <p14:creationId xmlns:p14="http://schemas.microsoft.com/office/powerpoint/2010/main" val="20185278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715" y="633789"/>
            <a:ext cx="9601196" cy="1303867"/>
          </a:xfrm>
        </p:spPr>
        <p:txBody>
          <a:bodyPr>
            <a:normAutofit fontScale="90000"/>
          </a:bodyPr>
          <a:lstStyle/>
          <a:p>
            <a:pPr algn="ctr"/>
            <a:r>
              <a:rPr lang="en-ZA" dirty="0"/>
              <a:t>Even if</a:t>
            </a:r>
            <a:br>
              <a:rPr lang="en-ZA" dirty="0"/>
            </a:br>
            <a:endParaRPr lang="en-ZA" dirty="0"/>
          </a:p>
        </p:txBody>
      </p:sp>
      <p:sp>
        <p:nvSpPr>
          <p:cNvPr id="3" name="Content Placeholder 2"/>
          <p:cNvSpPr>
            <a:spLocks noGrp="1"/>
          </p:cNvSpPr>
          <p:nvPr>
            <p:ph idx="1"/>
          </p:nvPr>
        </p:nvSpPr>
        <p:spPr>
          <a:xfrm>
            <a:off x="1001486" y="1320801"/>
            <a:ext cx="10702787" cy="5326742"/>
          </a:xfrm>
        </p:spPr>
        <p:txBody>
          <a:bodyPr>
            <a:noAutofit/>
          </a:bodyPr>
          <a:lstStyle/>
          <a:p>
            <a:r>
              <a:rPr lang="en-ZA" sz="3200" b="1" dirty="0"/>
              <a:t>Study the following sentences:</a:t>
            </a:r>
          </a:p>
          <a:p>
            <a:r>
              <a:rPr lang="en-ZA" sz="3200" dirty="0"/>
              <a:t>(i) Even if Peter asks Anna, she will not marry him.</a:t>
            </a:r>
          </a:p>
          <a:p>
            <a:r>
              <a:rPr lang="en-ZA" sz="3200" dirty="0"/>
              <a:t>(ii) Even if Peter asked Anna, she would not marry him.</a:t>
            </a:r>
          </a:p>
          <a:p>
            <a:r>
              <a:rPr lang="en-ZA" sz="3200" dirty="0"/>
              <a:t>(iii) Even if Peter had asked Anna, she would not have married him.</a:t>
            </a:r>
          </a:p>
          <a:p>
            <a:pPr marL="0" indent="0">
              <a:buNone/>
            </a:pPr>
            <a:r>
              <a:rPr lang="en-ZA" sz="3200" dirty="0"/>
              <a:t>The examples you have studied show the use of even if to mean ‘whatever happens’. In this type of sentence the condition does not affect the result.</a:t>
            </a:r>
          </a:p>
          <a:p>
            <a:pPr marL="0" indent="0">
              <a:buNone/>
            </a:pPr>
            <a:endParaRPr lang="en-ZA" sz="3200" b="1" dirty="0"/>
          </a:p>
        </p:txBody>
      </p:sp>
    </p:spTree>
    <p:extLst>
      <p:ext uri="{BB962C8B-B14F-4D97-AF65-F5344CB8AC3E}">
        <p14:creationId xmlns:p14="http://schemas.microsoft.com/office/powerpoint/2010/main" val="1218249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252" y="669945"/>
            <a:ext cx="10455020" cy="925604"/>
          </a:xfrm>
        </p:spPr>
        <p:txBody>
          <a:bodyPr>
            <a:normAutofit fontScale="90000"/>
          </a:bodyPr>
          <a:lstStyle/>
          <a:p>
            <a:pPr algn="ctr"/>
            <a:r>
              <a:rPr lang="en-ZA" dirty="0"/>
              <a:t>CONDITION</a:t>
            </a:r>
            <a:br>
              <a:rPr lang="en-ZA" dirty="0"/>
            </a:br>
            <a:endParaRPr lang="en-ZA" dirty="0"/>
          </a:p>
        </p:txBody>
      </p:sp>
      <p:sp>
        <p:nvSpPr>
          <p:cNvPr id="3" name="Content Placeholder 2"/>
          <p:cNvSpPr>
            <a:spLocks noGrp="1"/>
          </p:cNvSpPr>
          <p:nvPr>
            <p:ph idx="1"/>
          </p:nvPr>
        </p:nvSpPr>
        <p:spPr>
          <a:xfrm>
            <a:off x="977901" y="1714501"/>
            <a:ext cx="10599372" cy="4375404"/>
          </a:xfrm>
        </p:spPr>
        <p:txBody>
          <a:bodyPr>
            <a:normAutofit/>
          </a:bodyPr>
          <a:lstStyle/>
          <a:p>
            <a:pPr algn="just"/>
            <a:r>
              <a:rPr lang="en-ZA" sz="2800" b="1" dirty="0"/>
              <a:t>LIKELY OR PROBABLE CONDITION</a:t>
            </a:r>
          </a:p>
          <a:p>
            <a:pPr algn="just"/>
            <a:r>
              <a:rPr lang="en-ZA" sz="2800" dirty="0"/>
              <a:t>1. If Peter asks Anna, she </a:t>
            </a:r>
            <a:r>
              <a:rPr lang="en-ZA" sz="2800" b="1" i="1" dirty="0"/>
              <a:t>will marry </a:t>
            </a:r>
            <a:r>
              <a:rPr lang="en-ZA" sz="2800" dirty="0"/>
              <a:t>him.</a:t>
            </a:r>
          </a:p>
          <a:p>
            <a:pPr algn="just"/>
            <a:r>
              <a:rPr lang="en-ZA" sz="2800" dirty="0"/>
              <a:t>2. I will post the letters for you if I go to town this afternoon.</a:t>
            </a:r>
          </a:p>
          <a:p>
            <a:pPr algn="just"/>
            <a:r>
              <a:rPr lang="en-ZA" sz="2800" dirty="0"/>
              <a:t>3. If they  don’t hurry, they will miss the bus.</a:t>
            </a:r>
          </a:p>
          <a:p>
            <a:pPr marL="0" indent="0" algn="just">
              <a:buNone/>
            </a:pPr>
            <a:r>
              <a:rPr lang="en-ZA" sz="2800" b="1" dirty="0"/>
              <a:t>NOTE:</a:t>
            </a:r>
            <a:r>
              <a:rPr lang="en-ZA" sz="2800" dirty="0"/>
              <a:t> The verb in the </a:t>
            </a:r>
            <a:r>
              <a:rPr lang="en-ZA" sz="2800" b="1" dirty="0"/>
              <a:t>‘if-clause’ </a:t>
            </a:r>
            <a:r>
              <a:rPr lang="en-ZA" sz="2800" dirty="0"/>
              <a:t>in this type of condition is in the Present Simple Tense (i.e. asks, go, don’t hurry). The verb in the main clause is in the future simple (i.e. will marry, will post, will miss).</a:t>
            </a:r>
          </a:p>
        </p:txBody>
      </p:sp>
    </p:spTree>
    <p:extLst>
      <p:ext uri="{BB962C8B-B14F-4D97-AF65-F5344CB8AC3E}">
        <p14:creationId xmlns:p14="http://schemas.microsoft.com/office/powerpoint/2010/main" val="2989010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4856" y="476518"/>
            <a:ext cx="10519415" cy="5613386"/>
          </a:xfrm>
        </p:spPr>
        <p:txBody>
          <a:bodyPr>
            <a:noAutofit/>
          </a:bodyPr>
          <a:lstStyle/>
          <a:p>
            <a:r>
              <a:rPr lang="en-ZA" sz="3200" dirty="0"/>
              <a:t>Also note that we use a comma when we begin a sentence with the ‘if-clause’.</a:t>
            </a:r>
          </a:p>
          <a:p>
            <a:pPr marL="0" indent="0">
              <a:buNone/>
            </a:pPr>
            <a:r>
              <a:rPr lang="en-ZA" sz="3200" dirty="0"/>
              <a:t>	E.g.:  (i) If Peter asks Anna, she will marry him.</a:t>
            </a:r>
          </a:p>
          <a:p>
            <a:pPr marL="640080" lvl="2" indent="0">
              <a:buNone/>
            </a:pPr>
            <a:r>
              <a:rPr lang="en-ZA" sz="3200" i="0" dirty="0"/>
              <a:t>     (ii) If they don’t hurry, they will miss the bus.</a:t>
            </a:r>
          </a:p>
          <a:p>
            <a:pPr marL="640080" lvl="2" indent="0">
              <a:buNone/>
            </a:pPr>
            <a:r>
              <a:rPr lang="en-ZA" sz="3200" i="0" dirty="0"/>
              <a:t>Using unless to mean </a:t>
            </a:r>
            <a:r>
              <a:rPr lang="en-ZA" sz="3200" b="1" i="0" dirty="0"/>
              <a:t>if …not </a:t>
            </a:r>
          </a:p>
          <a:p>
            <a:pPr marL="640080" lvl="2" indent="0">
              <a:buNone/>
            </a:pPr>
            <a:r>
              <a:rPr lang="en-ZA" sz="3200" i="0" dirty="0"/>
              <a:t>Study the following sentences:</a:t>
            </a:r>
          </a:p>
          <a:p>
            <a:pPr marL="640080" lvl="2" indent="0">
              <a:buNone/>
            </a:pPr>
            <a:r>
              <a:rPr lang="en-ZA" sz="3200" b="1" i="0" dirty="0"/>
              <a:t>E.g.: </a:t>
            </a:r>
            <a:r>
              <a:rPr lang="en-ZA" sz="3200" i="0" dirty="0"/>
              <a:t>	(i) If you do not study, you will fail the exam.</a:t>
            </a:r>
          </a:p>
          <a:p>
            <a:pPr marL="640080" lvl="2" indent="0">
              <a:buNone/>
            </a:pPr>
            <a:r>
              <a:rPr lang="en-ZA" sz="3200" i="0" dirty="0"/>
              <a:t>		(ii) They will get lost if they are not given proper </a:t>
            </a:r>
          </a:p>
          <a:p>
            <a:pPr marL="640080" lvl="2" indent="0">
              <a:buNone/>
            </a:pPr>
            <a:r>
              <a:rPr lang="en-ZA" sz="3200" i="0" dirty="0"/>
              <a:t>		       directions.</a:t>
            </a:r>
          </a:p>
        </p:txBody>
      </p:sp>
    </p:spTree>
    <p:extLst>
      <p:ext uri="{BB962C8B-B14F-4D97-AF65-F5344CB8AC3E}">
        <p14:creationId xmlns:p14="http://schemas.microsoft.com/office/powerpoint/2010/main" val="2505725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191" y="1339403"/>
            <a:ext cx="8113690" cy="5078313"/>
          </a:xfrm>
          <a:prstGeom prst="rect">
            <a:avLst/>
          </a:prstGeom>
          <a:noFill/>
        </p:spPr>
        <p:txBody>
          <a:bodyPr wrap="square" rtlCol="0">
            <a:spAutoFit/>
          </a:bodyPr>
          <a:lstStyle/>
          <a:p>
            <a:r>
              <a:rPr lang="en-US" sz="3600" b="1" dirty="0"/>
              <a:t>CLASS EXERCISE</a:t>
            </a:r>
          </a:p>
          <a:p>
            <a:pPr marL="342900" indent="-342900">
              <a:buAutoNum type="arabicPeriod"/>
            </a:pPr>
            <a:r>
              <a:rPr lang="en-US" sz="3600" dirty="0"/>
              <a:t>Write five sentences using </a:t>
            </a:r>
            <a:r>
              <a:rPr lang="en-US" sz="3600" b="1" dirty="0">
                <a:solidFill>
                  <a:srgbClr val="FF0000"/>
                </a:solidFill>
              </a:rPr>
              <a:t>the likely condition.</a:t>
            </a:r>
          </a:p>
          <a:p>
            <a:pPr marL="571500" indent="-571500">
              <a:buFontTx/>
              <a:buChar char="-"/>
            </a:pPr>
            <a:r>
              <a:rPr lang="en-US" sz="3600" dirty="0"/>
              <a:t>Remember to punctuate your work 	correctly.</a:t>
            </a:r>
          </a:p>
          <a:p>
            <a:pPr marL="571500" indent="-571500">
              <a:buFontTx/>
              <a:buChar char="-"/>
            </a:pPr>
            <a:r>
              <a:rPr lang="en-US" sz="3600" dirty="0"/>
              <a:t>Also, </a:t>
            </a:r>
            <a:r>
              <a:rPr lang="en-US" sz="3600"/>
              <a:t>write neatly. </a:t>
            </a:r>
            <a:endParaRPr lang="en-US" sz="3600" dirty="0"/>
          </a:p>
          <a:p>
            <a:pPr marL="342900" indent="-342900">
              <a:buAutoNum type="arabicPeriod"/>
            </a:pPr>
            <a:endParaRPr lang="en-US" sz="3600" b="1" dirty="0"/>
          </a:p>
          <a:p>
            <a:pPr marL="342900" indent="-342900">
              <a:buAutoNum type="arabicPeriod"/>
            </a:pPr>
            <a:endParaRPr lang="en-US" sz="3600" b="1" dirty="0"/>
          </a:p>
          <a:p>
            <a:endParaRPr lang="en-US" sz="3600" b="1" dirty="0"/>
          </a:p>
        </p:txBody>
      </p:sp>
    </p:spTree>
    <p:extLst>
      <p:ext uri="{BB962C8B-B14F-4D97-AF65-F5344CB8AC3E}">
        <p14:creationId xmlns:p14="http://schemas.microsoft.com/office/powerpoint/2010/main" val="11913104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2" y="651935"/>
            <a:ext cx="10210798" cy="1126066"/>
          </a:xfrm>
        </p:spPr>
        <p:txBody>
          <a:bodyPr>
            <a:normAutofit fontScale="90000"/>
          </a:bodyPr>
          <a:lstStyle/>
          <a:p>
            <a:pPr algn="ctr"/>
            <a:r>
              <a:rPr lang="en-ZA" dirty="0"/>
              <a:t>UNLIKELY, OR IMPROBABLE CONDITION</a:t>
            </a:r>
          </a:p>
        </p:txBody>
      </p:sp>
      <p:sp>
        <p:nvSpPr>
          <p:cNvPr id="3" name="Content Placeholder 2"/>
          <p:cNvSpPr>
            <a:spLocks noGrp="1"/>
          </p:cNvSpPr>
          <p:nvPr>
            <p:ph idx="1"/>
          </p:nvPr>
        </p:nvSpPr>
        <p:spPr>
          <a:xfrm>
            <a:off x="1485900" y="1981201"/>
            <a:ext cx="10218371" cy="4108704"/>
          </a:xfrm>
        </p:spPr>
        <p:txBody>
          <a:bodyPr>
            <a:noAutofit/>
          </a:bodyPr>
          <a:lstStyle/>
          <a:p>
            <a:r>
              <a:rPr lang="en-ZA" sz="2800" dirty="0"/>
              <a:t>Study the following sentences:</a:t>
            </a:r>
          </a:p>
          <a:p>
            <a:r>
              <a:rPr lang="en-ZA" sz="2800" dirty="0"/>
              <a:t>(i) If Peter asked Anna, she would marry him.</a:t>
            </a:r>
          </a:p>
          <a:p>
            <a:r>
              <a:rPr lang="en-ZA" sz="2800" dirty="0"/>
              <a:t>(ii) If you told her, she would understand.</a:t>
            </a:r>
          </a:p>
          <a:p>
            <a:r>
              <a:rPr lang="en-ZA" sz="2800" dirty="0"/>
              <a:t>(iii) His father would buy Shula a present if he passed the exam.</a:t>
            </a:r>
          </a:p>
          <a:p>
            <a:pPr marL="0" indent="0">
              <a:buNone/>
            </a:pPr>
            <a:r>
              <a:rPr lang="en-ZA" sz="2800" dirty="0"/>
              <a:t>The verb in the ‘if-clause’ in the type of condition is in the Past Simple Tense (asked, told and passed). The verb in the main clause is in the Conditional Tense (i.e. would marry, would understand and would buy).</a:t>
            </a:r>
          </a:p>
        </p:txBody>
      </p:sp>
    </p:spTree>
    <p:extLst>
      <p:ext uri="{BB962C8B-B14F-4D97-AF65-F5344CB8AC3E}">
        <p14:creationId xmlns:p14="http://schemas.microsoft.com/office/powerpoint/2010/main" val="22980565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Exercise A</a:t>
            </a:r>
          </a:p>
        </p:txBody>
      </p:sp>
      <p:sp>
        <p:nvSpPr>
          <p:cNvPr id="3" name="Content Placeholder 2"/>
          <p:cNvSpPr>
            <a:spLocks noGrp="1"/>
          </p:cNvSpPr>
          <p:nvPr>
            <p:ph idx="1"/>
          </p:nvPr>
        </p:nvSpPr>
        <p:spPr>
          <a:xfrm>
            <a:off x="2485624" y="2395470"/>
            <a:ext cx="9218648" cy="3694434"/>
          </a:xfrm>
        </p:spPr>
        <p:txBody>
          <a:bodyPr>
            <a:normAutofit/>
          </a:bodyPr>
          <a:lstStyle/>
          <a:p>
            <a:pPr marL="0" indent="0">
              <a:buNone/>
            </a:pPr>
            <a:r>
              <a:rPr lang="en-ZA" sz="2800" dirty="0"/>
              <a:t>Make sentences using the following expressions. You may start with either the </a:t>
            </a:r>
            <a:r>
              <a:rPr lang="en-ZA" sz="2800" b="1" dirty="0"/>
              <a:t>main clause </a:t>
            </a:r>
            <a:r>
              <a:rPr lang="en-ZA" sz="2800" dirty="0"/>
              <a:t>or the </a:t>
            </a:r>
            <a:r>
              <a:rPr lang="en-ZA" sz="2800" b="1" dirty="0"/>
              <a:t>‘if clause’.</a:t>
            </a:r>
          </a:p>
          <a:p>
            <a:pPr marL="0" indent="0">
              <a:buNone/>
            </a:pPr>
            <a:r>
              <a:rPr lang="en-ZA" sz="2800" b="1" dirty="0"/>
              <a:t>	E.g.</a:t>
            </a:r>
            <a:r>
              <a:rPr lang="en-ZA" sz="2800" dirty="0"/>
              <a:t> - be angry 	- know about it</a:t>
            </a:r>
          </a:p>
          <a:p>
            <a:pPr marL="0" indent="0">
              <a:buNone/>
            </a:pPr>
            <a:r>
              <a:rPr lang="en-ZA" sz="2800" b="1" dirty="0"/>
              <a:t>Answer</a:t>
            </a:r>
            <a:r>
              <a:rPr lang="en-ZA" sz="2800" dirty="0"/>
              <a:t>: </a:t>
            </a:r>
            <a:r>
              <a:rPr lang="en-ZA" sz="2800" b="1" dirty="0"/>
              <a:t>(i)</a:t>
            </a:r>
            <a:r>
              <a:rPr lang="en-ZA" sz="2800" dirty="0"/>
              <a:t> My mother would be angry if she knew about it. </a:t>
            </a:r>
          </a:p>
          <a:p>
            <a:pPr marL="0" indent="0">
              <a:buNone/>
            </a:pPr>
            <a:r>
              <a:rPr lang="en-ZA" sz="2800" dirty="0"/>
              <a:t>	     </a:t>
            </a:r>
            <a:r>
              <a:rPr lang="en-ZA" sz="2800" b="1" dirty="0"/>
              <a:t>or</a:t>
            </a:r>
            <a:r>
              <a:rPr lang="en-ZA" sz="2800" dirty="0"/>
              <a:t> </a:t>
            </a:r>
          </a:p>
          <a:p>
            <a:pPr marL="0" indent="0">
              <a:buNone/>
            </a:pPr>
            <a:r>
              <a:rPr lang="en-ZA" sz="2800" dirty="0"/>
              <a:t>	    </a:t>
            </a:r>
            <a:r>
              <a:rPr lang="en-ZA" sz="2800" b="1" dirty="0"/>
              <a:t>(ii) </a:t>
            </a:r>
            <a:r>
              <a:rPr lang="en-ZA" sz="2800" dirty="0"/>
              <a:t>If my mother knew about it, she would be angry.</a:t>
            </a:r>
          </a:p>
        </p:txBody>
      </p:sp>
    </p:spTree>
    <p:extLst>
      <p:ext uri="{BB962C8B-B14F-4D97-AF65-F5344CB8AC3E}">
        <p14:creationId xmlns:p14="http://schemas.microsoft.com/office/powerpoint/2010/main" val="36250962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9708" y="579549"/>
            <a:ext cx="10184564" cy="5510355"/>
          </a:xfrm>
        </p:spPr>
        <p:txBody>
          <a:bodyPr>
            <a:noAutofit/>
          </a:bodyPr>
          <a:lstStyle/>
          <a:p>
            <a:r>
              <a:rPr lang="en-ZA" sz="3200" b="1" dirty="0"/>
              <a:t>MAIN CLAUSE					IF-CLAUSE</a:t>
            </a:r>
          </a:p>
          <a:p>
            <a:r>
              <a:rPr lang="en-ZA" sz="3200" dirty="0"/>
              <a:t>1. be upset							hear the news</a:t>
            </a:r>
          </a:p>
          <a:p>
            <a:r>
              <a:rPr lang="en-ZA" sz="3200" dirty="0"/>
              <a:t>2. be sad								lose the money</a:t>
            </a:r>
          </a:p>
          <a:p>
            <a:r>
              <a:rPr lang="en-ZA" sz="3200" dirty="0"/>
              <a:t>3. send postcard					know her address</a:t>
            </a:r>
          </a:p>
          <a:p>
            <a:r>
              <a:rPr lang="en-ZA" sz="3200" dirty="0"/>
              <a:t>4. celebrate							get a job</a:t>
            </a:r>
          </a:p>
          <a:p>
            <a:r>
              <a:rPr lang="en-ZA" sz="3200" dirty="0"/>
              <a:t>5. starve 								not grow more food</a:t>
            </a:r>
          </a:p>
          <a:p>
            <a:r>
              <a:rPr lang="en-ZA" sz="3200" dirty="0"/>
              <a:t>6. learn English quickly			live in England </a:t>
            </a:r>
            <a:r>
              <a:rPr lang="en-ZA" sz="3200" b="1" dirty="0"/>
              <a:t>				</a:t>
            </a:r>
          </a:p>
        </p:txBody>
      </p:sp>
    </p:spTree>
    <p:extLst>
      <p:ext uri="{BB962C8B-B14F-4D97-AF65-F5344CB8AC3E}">
        <p14:creationId xmlns:p14="http://schemas.microsoft.com/office/powerpoint/2010/main" val="4021982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5830" y="595086"/>
            <a:ext cx="9338442" cy="5494818"/>
          </a:xfrm>
        </p:spPr>
        <p:txBody>
          <a:bodyPr>
            <a:normAutofit/>
          </a:bodyPr>
          <a:lstStyle/>
          <a:p>
            <a:pPr marL="0" indent="0">
              <a:buNone/>
            </a:pPr>
            <a:r>
              <a:rPr lang="en-ZA" sz="2800" b="1" dirty="0"/>
              <a:t>IMPOSSIBLE CONDITIONS</a:t>
            </a:r>
          </a:p>
          <a:p>
            <a:r>
              <a:rPr lang="en-ZA" sz="2800" dirty="0"/>
              <a:t>Study the following sentences:</a:t>
            </a:r>
          </a:p>
          <a:p>
            <a:r>
              <a:rPr lang="en-ZA" sz="2800" dirty="0"/>
              <a:t>(i) If Peter had asked Anna, she would have married him.</a:t>
            </a:r>
          </a:p>
          <a:p>
            <a:r>
              <a:rPr lang="en-ZA" sz="2800" dirty="0"/>
              <a:t>(ii) If I had gone home, I would have listened to the radio.</a:t>
            </a:r>
          </a:p>
          <a:p>
            <a:r>
              <a:rPr lang="en-ZA" sz="2800" dirty="0"/>
              <a:t>(iii) His father would have bought Shula a present if he had passed the exam.</a:t>
            </a:r>
          </a:p>
          <a:p>
            <a:pPr marL="0" indent="0">
              <a:buNone/>
            </a:pPr>
            <a:r>
              <a:rPr lang="en-ZA" sz="2800" dirty="0"/>
              <a:t>The verb in the if-clause in this type of condition is in the Past Perfect (i.e. had asked, had gone and had passed), and the verb in the main clause is in the Perfect Conditional Tense (i.e. would have married, would listened and would have bought). </a:t>
            </a:r>
          </a:p>
        </p:txBody>
      </p:sp>
    </p:spTree>
    <p:extLst>
      <p:ext uri="{BB962C8B-B14F-4D97-AF65-F5344CB8AC3E}">
        <p14:creationId xmlns:p14="http://schemas.microsoft.com/office/powerpoint/2010/main" val="374978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43" y="580571"/>
            <a:ext cx="11051129" cy="5509333"/>
          </a:xfrm>
        </p:spPr>
        <p:txBody>
          <a:bodyPr>
            <a:noAutofit/>
          </a:bodyPr>
          <a:lstStyle/>
          <a:p>
            <a:r>
              <a:rPr lang="en-ZA" sz="3200" b="1" dirty="0"/>
              <a:t>EXERCISE B</a:t>
            </a:r>
          </a:p>
          <a:p>
            <a:r>
              <a:rPr lang="en-ZA" sz="3200" dirty="0"/>
              <a:t>Make sentences of your own using the words given below. You may start with either the </a:t>
            </a:r>
            <a:r>
              <a:rPr lang="en-ZA" sz="3200" b="1" dirty="0"/>
              <a:t>main  clause </a:t>
            </a:r>
            <a:r>
              <a:rPr lang="en-ZA" sz="3200" dirty="0"/>
              <a:t>or the </a:t>
            </a:r>
            <a:r>
              <a:rPr lang="en-ZA" sz="3200" b="1" dirty="0"/>
              <a:t>if-clause</a:t>
            </a:r>
            <a:r>
              <a:rPr lang="en-ZA" sz="3200" dirty="0"/>
              <a:t>. </a:t>
            </a:r>
          </a:p>
          <a:p>
            <a:r>
              <a:rPr lang="en-ZA" sz="3200" dirty="0"/>
              <a:t>Come – invite .</a:t>
            </a:r>
          </a:p>
          <a:p>
            <a:r>
              <a:rPr lang="en-ZA" sz="3200" dirty="0"/>
              <a:t>Answer: Mwansa would have come to the party if he had been invited.</a:t>
            </a:r>
          </a:p>
          <a:p>
            <a:pPr marL="0" indent="0">
              <a:buNone/>
            </a:pPr>
            <a:r>
              <a:rPr lang="en-ZA" sz="3200" b="1" dirty="0"/>
              <a:t>Or </a:t>
            </a:r>
          </a:p>
          <a:p>
            <a:r>
              <a:rPr lang="en-ZA" sz="3200" dirty="0"/>
              <a:t>If Mwansa had been invited, he would have come to the party.</a:t>
            </a:r>
          </a:p>
          <a:p>
            <a:pPr marL="0" indent="0">
              <a:buNone/>
            </a:pPr>
            <a:endParaRPr lang="en-ZA" sz="3200" b="1" dirty="0"/>
          </a:p>
        </p:txBody>
      </p:sp>
    </p:spTree>
    <p:extLst>
      <p:ext uri="{BB962C8B-B14F-4D97-AF65-F5344CB8AC3E}">
        <p14:creationId xmlns:p14="http://schemas.microsoft.com/office/powerpoint/2010/main" val="198435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1205</TotalTime>
  <Words>883</Words>
  <Application>Microsoft Office PowerPoint</Application>
  <PresentationFormat>Widescreen</PresentationFormat>
  <Paragraphs>65</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Garamond</vt:lpstr>
      <vt:lpstr>Organic</vt:lpstr>
      <vt:lpstr>     NDOLA TRUST SCHOOL GRADE 8 ENGLISH LANGUAGE CONDITIONS   </vt:lpstr>
      <vt:lpstr>CONDITION </vt:lpstr>
      <vt:lpstr>PowerPoint Presentation</vt:lpstr>
      <vt:lpstr>PowerPoint Presentation</vt:lpstr>
      <vt:lpstr>UNLIKELY, OR IMPROBABLE CONDITION</vt:lpstr>
      <vt:lpstr>Exercise A</vt:lpstr>
      <vt:lpstr>PowerPoint Presentation</vt:lpstr>
      <vt:lpstr>PowerPoint Presentation</vt:lpstr>
      <vt:lpstr>PowerPoint Presentation</vt:lpstr>
      <vt:lpstr>PowerPoint Presentation</vt:lpstr>
      <vt:lpstr>Even if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WITH  MRS. ZEGE ENGLISH LANGUAGE 12TH NOVEMBER 2017</dc:title>
  <dc:creator>Trust</dc:creator>
  <cp:lastModifiedBy>hp</cp:lastModifiedBy>
  <cp:revision>25</cp:revision>
  <dcterms:created xsi:type="dcterms:W3CDTF">2017-11-17T09:27:59Z</dcterms:created>
  <dcterms:modified xsi:type="dcterms:W3CDTF">2020-06-03T08:08:18Z</dcterms:modified>
</cp:coreProperties>
</file>